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7" r:id="rId2"/>
    <p:sldId id="25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7" d="100"/>
          <a:sy n="77" d="100"/>
        </p:scale>
        <p:origin x="64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EA09C0B-8793-4AEE-93E4-2098E3B8F120}" type="datetimeFigureOut">
              <a:rPr lang="fr-FR" smtClean="0"/>
              <a:t>01/04/2024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956EC9A-FE72-4BDC-ADCB-42D2027A8E32}"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118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A09C0B-8793-4AEE-93E4-2098E3B8F120}" type="datetimeFigureOut">
              <a:rPr lang="fr-FR" smtClean="0"/>
              <a:t>01/04/2024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22171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A09C0B-8793-4AEE-93E4-2098E3B8F120}" type="datetimeFigureOut">
              <a:rPr lang="fr-FR" smtClean="0"/>
              <a:t>01/04/2024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956EC9A-FE72-4BDC-ADCB-42D2027A8E32}" type="slidenum">
              <a:rPr lang="fr-FR" smtClean="0"/>
              <a:t>‹N°›</a:t>
            </a:fld>
            <a:endParaRPr lang="fr-F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703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A09C0B-8793-4AEE-93E4-2098E3B8F120}" type="datetimeFigureOut">
              <a:rPr lang="fr-FR" smtClean="0"/>
              <a:t>01/04/2024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1552316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A09C0B-8793-4AEE-93E4-2098E3B8F120}" type="datetimeFigureOut">
              <a:rPr lang="fr-FR" smtClean="0"/>
              <a:t>01/04/2024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956EC9A-FE72-4BDC-ADCB-42D2027A8E32}"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332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A09C0B-8793-4AEE-93E4-2098E3B8F120}" type="datetimeFigureOut">
              <a:rPr lang="fr-FR" smtClean="0"/>
              <a:t>01/04/2024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165974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A09C0B-8793-4AEE-93E4-2098E3B8F120}" type="datetimeFigureOut">
              <a:rPr lang="fr-FR" smtClean="0"/>
              <a:t>01/04/2024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1025952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A09C0B-8793-4AEE-93E4-2098E3B8F120}" type="datetimeFigureOut">
              <a:rPr lang="fr-FR" smtClean="0"/>
              <a:t>01/04/2024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17185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A09C0B-8793-4AEE-93E4-2098E3B8F120}" type="datetimeFigureOut">
              <a:rPr lang="fr-FR" smtClean="0"/>
              <a:t>01/04/2024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3019502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A09C0B-8793-4AEE-93E4-2098E3B8F120}" type="datetimeFigureOut">
              <a:rPr lang="fr-FR" smtClean="0"/>
              <a:t>01/04/2024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956EC9A-FE72-4BDC-ADCB-42D2027A8E32}" type="slidenum">
              <a:rPr lang="fr-FR" smtClean="0"/>
              <a:t>‹N°›</a:t>
            </a:fld>
            <a:endParaRPr lang="fr-FR"/>
          </a:p>
        </p:txBody>
      </p:sp>
    </p:spTree>
    <p:extLst>
      <p:ext uri="{BB962C8B-B14F-4D97-AF65-F5344CB8AC3E}">
        <p14:creationId xmlns:p14="http://schemas.microsoft.com/office/powerpoint/2010/main" val="176659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A09C0B-8793-4AEE-93E4-2098E3B8F120}" type="datetimeFigureOut">
              <a:rPr lang="fr-FR" smtClean="0"/>
              <a:t>01/04/2024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956EC9A-FE72-4BDC-ADCB-42D2027A8E32}" type="slidenum">
              <a:rPr lang="fr-FR" smtClean="0"/>
              <a:t>‹N°›</a:t>
            </a:fld>
            <a:endParaRPr lang="fr-F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4847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EA09C0B-8793-4AEE-93E4-2098E3B8F120}" type="datetimeFigureOut">
              <a:rPr lang="fr-FR" smtClean="0"/>
              <a:t>01/04/2024</a:t>
            </a:fld>
            <a:endParaRPr lang="fr-F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956EC9A-FE72-4BDC-ADCB-42D2027A8E32}" type="slidenum">
              <a:rPr lang="fr-FR" smtClean="0"/>
              <a:t>‹N°›</a:t>
            </a:fld>
            <a:endParaRPr lang="fr-F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96804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231318062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8278" y="4487420"/>
            <a:ext cx="10794168" cy="1325563"/>
          </a:xfrm>
        </p:spPr>
        <p:txBody>
          <a:bodyPr>
            <a:noAutofit/>
          </a:bodyPr>
          <a:lstStyle/>
          <a:p>
            <a:pPr algn="ctr"/>
            <a: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0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40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MERCI POR VOTRE ATTENTION</a:t>
            </a:r>
            <a:r>
              <a:rPr lang="en-US" sz="40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40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MAYA NASSAR </a:t>
            </a:r>
            <a:b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INFIRMIERE</a:t>
            </a:r>
            <a: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SCOLAIRE</a:t>
            </a:r>
            <a:br>
              <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fr-FR" sz="40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Content Placeholder 5"/>
          <p:cNvPicPr>
            <a:picLocks noGrp="1" noChangeAspect="1"/>
          </p:cNvPicPr>
          <p:nvPr>
            <p:ph idx="1"/>
          </p:nvPr>
        </p:nvPicPr>
        <p:blipFill>
          <a:blip r:embed="rId2"/>
          <a:stretch>
            <a:fillRect/>
          </a:stretch>
        </p:blipFill>
        <p:spPr>
          <a:xfrm>
            <a:off x="2539606" y="464695"/>
            <a:ext cx="7151511" cy="4022725"/>
          </a:xfrm>
          <a:prstGeom prst="rect">
            <a:avLst/>
          </a:prstGeom>
        </p:spPr>
      </p:pic>
    </p:spTree>
    <p:extLst>
      <p:ext uri="{BB962C8B-B14F-4D97-AF65-F5344CB8AC3E}">
        <p14:creationId xmlns:p14="http://schemas.microsoft.com/office/powerpoint/2010/main" val="2899127781"/>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146888192"/>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20" y="1179449"/>
            <a:ext cx="10902696" cy="4351338"/>
          </a:xfrm>
          <a:noFill/>
        </p:spPr>
        <p:txBody>
          <a:bodyPr>
            <a:normAutofit/>
          </a:bodyPr>
          <a:lstStyle/>
          <a:p>
            <a:pPr marL="0" indent="0">
              <a:buNone/>
            </a:pPr>
            <a:r>
              <a:rPr lang="fr-FR" sz="2000" b="1" dirty="0" smtClean="0">
                <a:solidFill>
                  <a:srgbClr val="00B0F0"/>
                </a:solidFill>
                <a:latin typeface="Arial" panose="020B0604020202020204" pitchFamily="34" charset="0"/>
                <a:cs typeface="Arial" panose="020B0604020202020204" pitchFamily="34" charset="0"/>
              </a:rPr>
              <a:t>Selon  l’OMS</a:t>
            </a:r>
            <a:r>
              <a:rPr lang="fr-FR" sz="2000" dirty="0" smtClean="0">
                <a:solidFill>
                  <a:srgbClr val="002060"/>
                </a:solidFill>
                <a:latin typeface="Arial" panose="020B0604020202020204" pitchFamily="34" charset="0"/>
                <a:cs typeface="Arial" panose="020B0604020202020204" pitchFamily="34" charset="0"/>
              </a:rPr>
              <a:t>, l’autisme est un trouble envahissant du développement (TED), caractérisé</a:t>
            </a:r>
          </a:p>
          <a:p>
            <a:pPr marL="0" indent="0">
              <a:buNone/>
            </a:pPr>
            <a:r>
              <a:rPr lang="fr-FR" sz="2000" dirty="0" smtClean="0">
                <a:solidFill>
                  <a:srgbClr val="002060"/>
                </a:solidFill>
                <a:latin typeface="Arial" panose="020B0604020202020204" pitchFamily="34" charset="0"/>
                <a:cs typeface="Arial" panose="020B0604020202020204" pitchFamily="34" charset="0"/>
              </a:rPr>
              <a:t>par un développement anormal ou déficient, manifesté avant l’âge de trois ans, avec une</a:t>
            </a:r>
          </a:p>
          <a:p>
            <a:pPr marL="0" indent="0">
              <a:buNone/>
            </a:pPr>
            <a:r>
              <a:rPr lang="fr-FR" sz="2000" dirty="0" smtClean="0">
                <a:solidFill>
                  <a:srgbClr val="002060"/>
                </a:solidFill>
                <a:latin typeface="Arial" panose="020B0604020202020204" pitchFamily="34" charset="0"/>
                <a:cs typeface="Arial" panose="020B0604020202020204" pitchFamily="34" charset="0"/>
              </a:rPr>
              <a:t>perturbation caractéristique du fonctionnement dans chacun des trois domaines suivants :</a:t>
            </a:r>
          </a:p>
          <a:p>
            <a:pPr marL="0" indent="0">
              <a:buNone/>
            </a:pPr>
            <a:r>
              <a:rPr lang="fr-FR" sz="2000" dirty="0" smtClean="0">
                <a:solidFill>
                  <a:srgbClr val="002060"/>
                </a:solidFill>
                <a:latin typeface="Arial" panose="020B0604020202020204" pitchFamily="34" charset="0"/>
                <a:cs typeface="Arial" panose="020B0604020202020204" pitchFamily="34" charset="0"/>
              </a:rPr>
              <a:t>interactions sociales réciproques, communication, comportements au caractère restreint et répétitif.</a:t>
            </a:r>
          </a:p>
          <a:p>
            <a:pPr marL="0" indent="0">
              <a:buNone/>
            </a:pPr>
            <a:r>
              <a:rPr lang="fr-FR" sz="2000" dirty="0" smtClean="0">
                <a:solidFill>
                  <a:srgbClr val="002060"/>
                </a:solidFill>
                <a:latin typeface="Arial" panose="020B0604020202020204" pitchFamily="34" charset="0"/>
                <a:cs typeface="Arial" panose="020B0604020202020204" pitchFamily="34" charset="0"/>
              </a:rPr>
              <a:t>L’autisme est reconnu comme un handicap depuis 1996.</a:t>
            </a:r>
          </a:p>
          <a:p>
            <a:pPr marL="0" indent="0">
              <a:buNone/>
            </a:pPr>
            <a:r>
              <a:rPr lang="fr-FR" sz="2000" dirty="0" smtClean="0">
                <a:solidFill>
                  <a:srgbClr val="002060"/>
                </a:solidFill>
                <a:latin typeface="Arial" panose="020B0604020202020204" pitchFamily="34" charset="0"/>
                <a:cs typeface="Arial" panose="020B0604020202020204" pitchFamily="34" charset="0"/>
              </a:rPr>
              <a:t>L’implication des parents dans le suivi permettrait à l’enfant de progresser plus rapidement..</a:t>
            </a:r>
            <a:endParaRPr lang="fr-FR"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5694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2323474"/>
          </a:xfrm>
          <a:solidFill>
            <a:srgbClr val="00B0F0"/>
          </a:solidFill>
        </p:spPr>
        <p:txBody>
          <a:bodyPr>
            <a:noAutofit/>
          </a:bodyPr>
          <a:lstStyle/>
          <a:p>
            <a:pPr algn="ctr"/>
            <a:r>
              <a:rPr lang="en-US" sz="4000" b="1" dirty="0" smtClean="0">
                <a:solidFill>
                  <a:srgbClr val="7030A0"/>
                </a:solidFill>
                <a:latin typeface="Arial" panose="020B0604020202020204" pitchFamily="34" charset="0"/>
                <a:cs typeface="Arial" panose="020B0604020202020204" pitchFamily="34" charset="0"/>
              </a:rPr>
              <a:t>AUTISME, TROUBLES ENVAHISSANTS DU </a:t>
            </a:r>
            <a:r>
              <a:rPr lang="en-US" sz="4000" b="1" smtClean="0">
                <a:solidFill>
                  <a:srgbClr val="7030A0"/>
                </a:solidFill>
                <a:latin typeface="Arial" panose="020B0604020202020204" pitchFamily="34" charset="0"/>
                <a:cs typeface="Arial" panose="020B0604020202020204" pitchFamily="34" charset="0"/>
              </a:rPr>
              <a:t>DEVELOPPEMENT (TED), </a:t>
            </a:r>
            <a:r>
              <a:rPr lang="en-US" sz="4000" b="1" dirty="0" smtClean="0">
                <a:solidFill>
                  <a:srgbClr val="7030A0"/>
                </a:solidFill>
                <a:latin typeface="Arial" panose="020B0604020202020204" pitchFamily="34" charset="0"/>
                <a:cs typeface="Arial" panose="020B0604020202020204" pitchFamily="34" charset="0"/>
              </a:rPr>
              <a:t>TROUBLES DU SPECTRE DE </a:t>
            </a:r>
            <a:r>
              <a:rPr lang="en-US" sz="4000" b="1" smtClean="0">
                <a:solidFill>
                  <a:srgbClr val="7030A0"/>
                </a:solidFill>
                <a:latin typeface="Arial" panose="020B0604020202020204" pitchFamily="34" charset="0"/>
                <a:cs typeface="Arial" panose="020B0604020202020204" pitchFamily="34" charset="0"/>
              </a:rPr>
              <a:t>L’AUTISME (TSA), QUELLES </a:t>
            </a:r>
            <a:r>
              <a:rPr lang="en-US" sz="4000" b="1" dirty="0" smtClean="0">
                <a:solidFill>
                  <a:srgbClr val="7030A0"/>
                </a:solidFill>
                <a:latin typeface="Arial" panose="020B0604020202020204" pitchFamily="34" charset="0"/>
                <a:cs typeface="Arial" panose="020B0604020202020204" pitchFamily="34" charset="0"/>
              </a:rPr>
              <a:t>DIFFERENCES?</a:t>
            </a:r>
            <a:endParaRPr lang="fr-FR" sz="4000" b="1" dirty="0">
              <a:solidFill>
                <a:srgbClr val="7030A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endParaRPr lang="fr-FR" dirty="0" smtClean="0"/>
          </a:p>
          <a:p>
            <a:pPr marL="0" indent="0">
              <a:buNone/>
            </a:pPr>
            <a:endParaRPr lang="fr-FR" dirty="0" smtClean="0"/>
          </a:p>
          <a:p>
            <a:pPr marL="0" indent="0" algn="just">
              <a:buNone/>
            </a:pPr>
            <a:r>
              <a:rPr lang="fr-FR" sz="2000" dirty="0" smtClean="0">
                <a:solidFill>
                  <a:srgbClr val="002060"/>
                </a:solidFill>
                <a:latin typeface="Arial" panose="020B0604020202020204" pitchFamily="34" charset="0"/>
                <a:cs typeface="Arial" panose="020B0604020202020204" pitchFamily="34" charset="0"/>
              </a:rPr>
              <a:t>La variété des termes utilisés pour parler d'autisme est en lien avec les différents systèmes de classification des troubles. Autisme, TED et TSA sont trois termes qui recouvrent actuellement un seul et même trouble. Etant donné la grande variabilité des symptômes existant parmi les personnes avec autisme, il a fallu introduire un terme couvrant tout le spectre.</a:t>
            </a:r>
            <a:endParaRPr lang="fr-FR"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306334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normAutofit/>
          </a:bodyPr>
          <a:lstStyle/>
          <a:p>
            <a:pPr algn="ctr"/>
            <a:r>
              <a:rPr lang="en-US" sz="4000" b="1" dirty="0" smtClean="0">
                <a:solidFill>
                  <a:srgbClr val="00B0F0"/>
                </a:solidFill>
                <a:latin typeface="Arial" panose="020B0604020202020204" pitchFamily="34" charset="0"/>
                <a:cs typeface="Arial" panose="020B0604020202020204" pitchFamily="34" charset="0"/>
              </a:rPr>
              <a:t>LES SYMPTOMES</a:t>
            </a:r>
            <a:endParaRPr lang="fr-FR" sz="4000" b="1" dirty="0">
              <a:solidFill>
                <a:srgbClr val="00B0F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690688"/>
            <a:ext cx="10515600" cy="4486275"/>
          </a:xfrm>
        </p:spPr>
        <p:txBody>
          <a:bodyPr>
            <a:normAutofit fontScale="70000" lnSpcReduction="20000"/>
          </a:bodyPr>
          <a:lstStyle/>
          <a:p>
            <a:pPr marL="0" indent="0">
              <a:buNone/>
            </a:pPr>
            <a:endParaRPr lang="fr-FR" dirty="0" smtClean="0"/>
          </a:p>
          <a:p>
            <a:pPr marL="0" indent="0">
              <a:buNone/>
            </a:pPr>
            <a:endParaRPr lang="fr-FR" dirty="0"/>
          </a:p>
          <a:p>
            <a:pPr marL="0" indent="0" algn="just">
              <a:buNone/>
            </a:pPr>
            <a:r>
              <a:rPr lang="fr-FR" sz="2900" dirty="0" smtClean="0">
                <a:solidFill>
                  <a:srgbClr val="002060"/>
                </a:solidFill>
                <a:latin typeface="Arial" panose="020B0604020202020204" pitchFamily="34" charset="0"/>
                <a:cs typeface="Arial" panose="020B0604020202020204" pitchFamily="34" charset="0"/>
              </a:rPr>
              <a:t>•</a:t>
            </a:r>
            <a:r>
              <a:rPr lang="fr-FR" sz="2900" dirty="0">
                <a:solidFill>
                  <a:srgbClr val="002060"/>
                </a:solidFill>
                <a:latin typeface="Arial" panose="020B0604020202020204" pitchFamily="34" charset="0"/>
                <a:cs typeface="Arial" panose="020B0604020202020204" pitchFamily="34" charset="0"/>
              </a:rPr>
              <a:t>	</a:t>
            </a:r>
            <a:r>
              <a:rPr lang="fr-FR" sz="2900" b="1" dirty="0">
                <a:solidFill>
                  <a:srgbClr val="002060"/>
                </a:solidFill>
                <a:latin typeface="Arial" panose="020B0604020202020204" pitchFamily="34" charset="0"/>
                <a:cs typeface="Arial" panose="020B0604020202020204" pitchFamily="34" charset="0"/>
              </a:rPr>
              <a:t>Communication et interaction sociale : </a:t>
            </a:r>
            <a:r>
              <a:rPr lang="fr-FR" sz="2900" dirty="0">
                <a:solidFill>
                  <a:srgbClr val="002060"/>
                </a:solidFill>
                <a:latin typeface="Arial" panose="020B0604020202020204" pitchFamily="34" charset="0"/>
                <a:cs typeface="Arial" panose="020B0604020202020204" pitchFamily="34" charset="0"/>
              </a:rPr>
              <a:t>Les personnes autistes peuvent avoir des difficultés à comprendre le langage non verbal, comme les expressions faciales et le ton de la voix. Elles peuvent également avoir du mal à interagir avec les autres de manière réciproque, à former et à maintenir des relations, et à participer à des jeux imaginaires.</a:t>
            </a:r>
          </a:p>
          <a:p>
            <a:pPr marL="0" indent="0" algn="just">
              <a:buNone/>
            </a:pPr>
            <a:r>
              <a:rPr lang="fr-FR" sz="2900" dirty="0">
                <a:solidFill>
                  <a:srgbClr val="002060"/>
                </a:solidFill>
                <a:latin typeface="Arial" panose="020B0604020202020204" pitchFamily="34" charset="0"/>
                <a:cs typeface="Arial" panose="020B0604020202020204" pitchFamily="34" charset="0"/>
              </a:rPr>
              <a:t>•	</a:t>
            </a:r>
            <a:r>
              <a:rPr lang="fr-FR" sz="2900" b="1" dirty="0">
                <a:solidFill>
                  <a:srgbClr val="002060"/>
                </a:solidFill>
                <a:latin typeface="Arial" panose="020B0604020202020204" pitchFamily="34" charset="0"/>
                <a:cs typeface="Arial" panose="020B0604020202020204" pitchFamily="34" charset="0"/>
              </a:rPr>
              <a:t>Comportements répétitifs et intérêts restreints : </a:t>
            </a:r>
            <a:r>
              <a:rPr lang="fr-FR" sz="2900" dirty="0">
                <a:solidFill>
                  <a:srgbClr val="002060"/>
                </a:solidFill>
                <a:latin typeface="Arial" panose="020B0604020202020204" pitchFamily="34" charset="0"/>
                <a:cs typeface="Arial" panose="020B0604020202020204" pitchFamily="34" charset="0"/>
              </a:rPr>
              <a:t>Les personnes autistes peuvent présenter des comportements répétitifs, tels que des routines strictes, des intérêts obsessionnels pour des sujets spécifiques, et des mouvements répétitifs.</a:t>
            </a:r>
          </a:p>
          <a:p>
            <a:pPr marL="0" indent="0" algn="just">
              <a:buNone/>
            </a:pPr>
            <a:r>
              <a:rPr lang="fr-FR" sz="2900" dirty="0">
                <a:solidFill>
                  <a:srgbClr val="002060"/>
                </a:solidFill>
                <a:latin typeface="Arial" panose="020B0604020202020204" pitchFamily="34" charset="0"/>
                <a:cs typeface="Arial" panose="020B0604020202020204" pitchFamily="34" charset="0"/>
              </a:rPr>
              <a:t>•	</a:t>
            </a:r>
            <a:r>
              <a:rPr lang="fr-FR" sz="2900" b="1" dirty="0">
                <a:solidFill>
                  <a:srgbClr val="002060"/>
                </a:solidFill>
                <a:latin typeface="Arial" panose="020B0604020202020204" pitchFamily="34" charset="0"/>
                <a:cs typeface="Arial" panose="020B0604020202020204" pitchFamily="34" charset="0"/>
              </a:rPr>
              <a:t>Autres caractéristiques courantes : </a:t>
            </a:r>
            <a:r>
              <a:rPr lang="fr-FR" sz="2900" dirty="0">
                <a:solidFill>
                  <a:srgbClr val="002060"/>
                </a:solidFill>
                <a:latin typeface="Arial" panose="020B0604020202020204" pitchFamily="34" charset="0"/>
                <a:cs typeface="Arial" panose="020B0604020202020204" pitchFamily="34" charset="0"/>
              </a:rPr>
              <a:t>Les personnes autistes peuvent également présenter des hypersensibilités sensorielles, des difficultés de motricité fine et globale, et des troubles de l'alimentation et du </a:t>
            </a:r>
            <a:r>
              <a:rPr lang="fr-FR" sz="2900" dirty="0" smtClean="0">
                <a:solidFill>
                  <a:srgbClr val="002060"/>
                </a:solidFill>
                <a:latin typeface="Arial" panose="020B0604020202020204" pitchFamily="34" charset="0"/>
                <a:cs typeface="Arial" panose="020B0604020202020204" pitchFamily="34" charset="0"/>
              </a:rPr>
              <a:t>sommeil.</a:t>
            </a:r>
          </a:p>
          <a:p>
            <a:pPr marL="0" indent="0" algn="just">
              <a:buNone/>
            </a:pPr>
            <a:r>
              <a:rPr lang="fr-FR" sz="2900" dirty="0" smtClean="0">
                <a:solidFill>
                  <a:srgbClr val="002060"/>
                </a:solidFill>
                <a:latin typeface="Arial" panose="020B0604020202020204" pitchFamily="34" charset="0"/>
                <a:cs typeface="Arial" panose="020B0604020202020204" pitchFamily="34" charset="0"/>
              </a:rPr>
              <a:t>Il </a:t>
            </a:r>
            <a:r>
              <a:rPr lang="fr-FR" sz="2900" dirty="0">
                <a:solidFill>
                  <a:srgbClr val="002060"/>
                </a:solidFill>
                <a:latin typeface="Arial" panose="020B0604020202020204" pitchFamily="34" charset="0"/>
                <a:cs typeface="Arial" panose="020B0604020202020204" pitchFamily="34" charset="0"/>
              </a:rPr>
              <a:t>est important de noter que l'autisme se manifeste de différentes manières chez chaque personne. Certaines personnes autistes peuvent être verbales, tandis que d'autres peuvent être non verbales. Certaines personnes autistes peuvent avoir une déficience intellectuelle, tandis que d'autres peuvent avoir une intelligence supérieure à la </a:t>
            </a:r>
            <a:r>
              <a:rPr lang="fr-FR" sz="2900" dirty="0" smtClean="0">
                <a:solidFill>
                  <a:srgbClr val="002060"/>
                </a:solidFill>
                <a:latin typeface="Arial" panose="020B0604020202020204" pitchFamily="34" charset="0"/>
                <a:cs typeface="Arial" panose="020B0604020202020204" pitchFamily="34" charset="0"/>
              </a:rPr>
              <a:t>moyenne.</a:t>
            </a:r>
            <a:endParaRPr lang="fr-FR" sz="2900" dirty="0">
              <a:solidFill>
                <a:srgbClr val="002060"/>
              </a:solidFill>
              <a:latin typeface="Arial" panose="020B0604020202020204" pitchFamily="34" charset="0"/>
              <a:cs typeface="Arial" panose="020B0604020202020204" pitchFamily="34" charset="0"/>
            </a:endParaRPr>
          </a:p>
          <a:p>
            <a:pPr algn="just"/>
            <a:endParaRPr lang="fr-FR" dirty="0"/>
          </a:p>
        </p:txBody>
      </p:sp>
    </p:spTree>
    <p:extLst>
      <p:ext uri="{BB962C8B-B14F-4D97-AF65-F5344CB8AC3E}">
        <p14:creationId xmlns:p14="http://schemas.microsoft.com/office/powerpoint/2010/main" val="70966447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F0"/>
          </a:solidFill>
        </p:spPr>
        <p:txBody>
          <a:bodyPr>
            <a:normAutofit/>
          </a:bodyPr>
          <a:lstStyle/>
          <a:p>
            <a:pPr algn="ctr"/>
            <a:r>
              <a:rPr lang="en-US" sz="4000" b="1" dirty="0" smtClean="0">
                <a:solidFill>
                  <a:srgbClr val="7030A0"/>
                </a:solidFill>
                <a:latin typeface="Arial" panose="020B0604020202020204" pitchFamily="34" charset="0"/>
                <a:cs typeface="Arial" panose="020B0604020202020204" pitchFamily="34" charset="0"/>
              </a:rPr>
              <a:t>CAUSES</a:t>
            </a:r>
            <a:endParaRPr lang="fr-FR" sz="4000" b="1" dirty="0">
              <a:solidFill>
                <a:srgbClr val="7030A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690688"/>
            <a:ext cx="10515600" cy="4351338"/>
          </a:xfrm>
        </p:spPr>
        <p:txBody>
          <a:bodyPr>
            <a:normAutofit/>
          </a:bodyPr>
          <a:lstStyle/>
          <a:p>
            <a:pPr algn="just"/>
            <a:endParaRPr lang="fr-FR" sz="2000" dirty="0" smtClean="0">
              <a:solidFill>
                <a:srgbClr val="002060"/>
              </a:solidFill>
              <a:latin typeface="Arial" panose="020B0604020202020204" pitchFamily="34" charset="0"/>
              <a:cs typeface="Arial" panose="020B0604020202020204" pitchFamily="34" charset="0"/>
            </a:endParaRPr>
          </a:p>
          <a:p>
            <a:pPr algn="just"/>
            <a:endParaRPr lang="fr-FR" sz="2000" dirty="0">
              <a:solidFill>
                <a:srgbClr val="002060"/>
              </a:solidFill>
              <a:latin typeface="Arial" panose="020B0604020202020204" pitchFamily="34" charset="0"/>
              <a:cs typeface="Arial" panose="020B0604020202020204" pitchFamily="34" charset="0"/>
            </a:endParaRPr>
          </a:p>
          <a:p>
            <a:pPr algn="just"/>
            <a:r>
              <a:rPr lang="fr-FR" sz="2000" dirty="0" smtClean="0">
                <a:solidFill>
                  <a:srgbClr val="002060"/>
                </a:solidFill>
                <a:latin typeface="Arial" panose="020B0604020202020204" pitchFamily="34" charset="0"/>
                <a:cs typeface="Arial" panose="020B0604020202020204" pitchFamily="34" charset="0"/>
              </a:rPr>
              <a:t>L'autisme </a:t>
            </a:r>
            <a:r>
              <a:rPr lang="fr-FR" sz="2000" dirty="0">
                <a:solidFill>
                  <a:srgbClr val="002060"/>
                </a:solidFill>
                <a:latin typeface="Arial" panose="020B0604020202020204" pitchFamily="34" charset="0"/>
                <a:cs typeface="Arial" panose="020B0604020202020204" pitchFamily="34" charset="0"/>
              </a:rPr>
              <a:t>n'est pas causé par un mauvais parentage ou un manque d'amour. </a:t>
            </a:r>
            <a:endParaRPr lang="fr-FR" sz="2000" dirty="0" smtClean="0">
              <a:solidFill>
                <a:srgbClr val="002060"/>
              </a:solidFill>
              <a:latin typeface="Arial" panose="020B0604020202020204" pitchFamily="34" charset="0"/>
              <a:cs typeface="Arial" panose="020B0604020202020204" pitchFamily="34" charset="0"/>
            </a:endParaRPr>
          </a:p>
          <a:p>
            <a:pPr algn="just"/>
            <a:r>
              <a:rPr lang="fr-FR" sz="2000" dirty="0" smtClean="0">
                <a:solidFill>
                  <a:srgbClr val="002060"/>
                </a:solidFill>
                <a:latin typeface="Arial" panose="020B0604020202020204" pitchFamily="34" charset="0"/>
                <a:cs typeface="Arial" panose="020B0604020202020204" pitchFamily="34" charset="0"/>
              </a:rPr>
              <a:t>La </a:t>
            </a:r>
            <a:r>
              <a:rPr lang="fr-FR" sz="2000" dirty="0">
                <a:solidFill>
                  <a:srgbClr val="002060"/>
                </a:solidFill>
                <a:latin typeface="Arial" panose="020B0604020202020204" pitchFamily="34" charset="0"/>
                <a:cs typeface="Arial" panose="020B0604020202020204" pitchFamily="34" charset="0"/>
              </a:rPr>
              <a:t>cause exacte de l'autisme est inconnue, mais on pense qu'elle est due à une combinaison de facteurs génétiques et environnementaux.</a:t>
            </a:r>
          </a:p>
        </p:txBody>
      </p:sp>
    </p:spTree>
    <p:extLst>
      <p:ext uri="{BB962C8B-B14F-4D97-AF65-F5344CB8AC3E}">
        <p14:creationId xmlns:p14="http://schemas.microsoft.com/office/powerpoint/2010/main" val="2683698232"/>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normAutofit/>
          </a:bodyPr>
          <a:lstStyle/>
          <a:p>
            <a:pPr algn="ctr"/>
            <a:r>
              <a:rPr lang="en-US" sz="4000" b="1" dirty="0" smtClean="0">
                <a:solidFill>
                  <a:srgbClr val="00B0F0"/>
                </a:solidFill>
                <a:latin typeface="Arial" panose="020B0604020202020204" pitchFamily="34" charset="0"/>
                <a:cs typeface="Arial" panose="020B0604020202020204" pitchFamily="34" charset="0"/>
              </a:rPr>
              <a:t>DIAGNOSTIC</a:t>
            </a:r>
            <a:endParaRPr lang="fr-FR" sz="4000" b="1" dirty="0">
              <a:solidFill>
                <a:srgbClr val="00B0F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lgn="just">
              <a:buNone/>
            </a:pPr>
            <a:endParaRPr lang="fr-FR" dirty="0" smtClean="0">
              <a:latin typeface="Arial" panose="020B0604020202020204" pitchFamily="34" charset="0"/>
              <a:cs typeface="Arial" panose="020B0604020202020204" pitchFamily="34" charset="0"/>
            </a:endParaRPr>
          </a:p>
          <a:p>
            <a:pPr algn="just"/>
            <a:r>
              <a:rPr lang="fr-FR" sz="2000" dirty="0" smtClean="0">
                <a:solidFill>
                  <a:srgbClr val="002060"/>
                </a:solidFill>
                <a:latin typeface="Arial" panose="020B0604020202020204" pitchFamily="34" charset="0"/>
                <a:cs typeface="Arial" panose="020B0604020202020204" pitchFamily="34" charset="0"/>
              </a:rPr>
              <a:t>Le </a:t>
            </a:r>
            <a:r>
              <a:rPr lang="fr-FR" sz="2000" dirty="0">
                <a:solidFill>
                  <a:srgbClr val="002060"/>
                </a:solidFill>
                <a:latin typeface="Arial" panose="020B0604020202020204" pitchFamily="34" charset="0"/>
                <a:cs typeface="Arial" panose="020B0604020202020204" pitchFamily="34" charset="0"/>
              </a:rPr>
              <a:t>diagnostic de l'autisme est posé par une équipe pluridisciplinaire (pédopsychiatre, psychologue, orthophoniste</a:t>
            </a:r>
            <a:r>
              <a:rPr lang="fr-FR" sz="2000" dirty="0" smtClean="0">
                <a:solidFill>
                  <a:srgbClr val="002060"/>
                </a:solidFill>
                <a:latin typeface="Arial" panose="020B0604020202020204" pitchFamily="34" charset="0"/>
                <a:cs typeface="Arial" panose="020B0604020202020204" pitchFamily="34" charset="0"/>
              </a:rPr>
              <a:t>).</a:t>
            </a:r>
          </a:p>
          <a:p>
            <a:pPr algn="just"/>
            <a:r>
              <a:rPr lang="fr-FR" sz="2000" dirty="0" smtClean="0">
                <a:solidFill>
                  <a:srgbClr val="002060"/>
                </a:solidFill>
                <a:latin typeface="Arial" panose="020B0604020202020204" pitchFamily="34" charset="0"/>
                <a:cs typeface="Arial" panose="020B0604020202020204" pitchFamily="34" charset="0"/>
              </a:rPr>
              <a:t> </a:t>
            </a:r>
            <a:r>
              <a:rPr lang="fr-FR" sz="2000" dirty="0">
                <a:solidFill>
                  <a:srgbClr val="002060"/>
                </a:solidFill>
                <a:latin typeface="Arial" panose="020B0604020202020204" pitchFamily="34" charset="0"/>
                <a:cs typeface="Arial" panose="020B0604020202020204" pitchFamily="34" charset="0"/>
              </a:rPr>
              <a:t>O</a:t>
            </a:r>
            <a:r>
              <a:rPr lang="fr-FR" sz="2000" dirty="0" smtClean="0">
                <a:solidFill>
                  <a:srgbClr val="002060"/>
                </a:solidFill>
                <a:latin typeface="Arial" panose="020B0604020202020204" pitchFamily="34" charset="0"/>
                <a:cs typeface="Arial" panose="020B0604020202020204" pitchFamily="34" charset="0"/>
              </a:rPr>
              <a:t>bservations </a:t>
            </a:r>
            <a:r>
              <a:rPr lang="fr-FR" sz="2000" dirty="0">
                <a:solidFill>
                  <a:srgbClr val="002060"/>
                </a:solidFill>
                <a:latin typeface="Arial" panose="020B0604020202020204" pitchFamily="34" charset="0"/>
                <a:cs typeface="Arial" panose="020B0604020202020204" pitchFamily="34" charset="0"/>
              </a:rPr>
              <a:t>cliniques et des outils d'évaluation standardisés. </a:t>
            </a:r>
            <a:endParaRPr lang="fr-FR" sz="2000" dirty="0" smtClean="0">
              <a:solidFill>
                <a:srgbClr val="002060"/>
              </a:solidFill>
              <a:latin typeface="Arial" panose="020B0604020202020204" pitchFamily="34" charset="0"/>
              <a:cs typeface="Arial" panose="020B0604020202020204" pitchFamily="34" charset="0"/>
            </a:endParaRPr>
          </a:p>
          <a:p>
            <a:pPr algn="just"/>
            <a:r>
              <a:rPr lang="fr-FR" sz="2000" dirty="0" smtClean="0">
                <a:solidFill>
                  <a:srgbClr val="002060"/>
                </a:solidFill>
                <a:latin typeface="Arial" panose="020B0604020202020204" pitchFamily="34" charset="0"/>
                <a:cs typeface="Arial" panose="020B0604020202020204" pitchFamily="34" charset="0"/>
              </a:rPr>
              <a:t>Un </a:t>
            </a:r>
            <a:r>
              <a:rPr lang="fr-FR" sz="2000" dirty="0">
                <a:solidFill>
                  <a:srgbClr val="002060"/>
                </a:solidFill>
                <a:latin typeface="Arial" panose="020B0604020202020204" pitchFamily="34" charset="0"/>
                <a:cs typeface="Arial" panose="020B0604020202020204" pitchFamily="34" charset="0"/>
              </a:rPr>
              <a:t>diagnostic précoce, idéalement avant 3 ans, permet une prise en charge adaptée et favorise le développement de l'enfant.</a:t>
            </a:r>
          </a:p>
        </p:txBody>
      </p:sp>
    </p:spTree>
    <p:extLst>
      <p:ext uri="{BB962C8B-B14F-4D97-AF65-F5344CB8AC3E}">
        <p14:creationId xmlns:p14="http://schemas.microsoft.com/office/powerpoint/2010/main" val="2838249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F0"/>
          </a:solidFill>
        </p:spPr>
        <p:txBody>
          <a:bodyPr>
            <a:normAutofit/>
          </a:bodyPr>
          <a:lstStyle/>
          <a:p>
            <a:pPr algn="ctr"/>
            <a:r>
              <a:rPr lang="en-US" sz="4000" b="1" dirty="0" smtClean="0">
                <a:solidFill>
                  <a:srgbClr val="7030A0"/>
                </a:solidFill>
                <a:latin typeface="Arial" panose="020B0604020202020204" pitchFamily="34" charset="0"/>
                <a:cs typeface="Arial" panose="020B0604020202020204" pitchFamily="34" charset="0"/>
              </a:rPr>
              <a:t>ACCOMPAGNEMENT  DES </a:t>
            </a:r>
            <a:br>
              <a:rPr lang="en-US" sz="4000" b="1" dirty="0" smtClean="0">
                <a:solidFill>
                  <a:srgbClr val="7030A0"/>
                </a:solidFill>
                <a:latin typeface="Arial" panose="020B0604020202020204" pitchFamily="34" charset="0"/>
                <a:cs typeface="Arial" panose="020B0604020202020204" pitchFamily="34" charset="0"/>
              </a:rPr>
            </a:br>
            <a:r>
              <a:rPr lang="en-US" sz="4000" b="1" dirty="0" smtClean="0">
                <a:solidFill>
                  <a:srgbClr val="7030A0"/>
                </a:solidFill>
                <a:latin typeface="Arial" panose="020B0604020202020204" pitchFamily="34" charset="0"/>
                <a:cs typeface="Arial" panose="020B0604020202020204" pitchFamily="34" charset="0"/>
              </a:rPr>
              <a:t>PERSONNES AUTISTES</a:t>
            </a:r>
            <a:endParaRPr lang="fr-FR" sz="4000" b="1" dirty="0">
              <a:solidFill>
                <a:srgbClr val="7030A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998011"/>
            <a:ext cx="10439401" cy="4522710"/>
          </a:xfrm>
        </p:spPr>
        <p:txBody>
          <a:bodyPr>
            <a:normAutofit fontScale="77500" lnSpcReduction="20000"/>
          </a:bodyPr>
          <a:lstStyle/>
          <a:p>
            <a:pPr marL="0" indent="0">
              <a:buNone/>
            </a:pPr>
            <a:endParaRPr lang="en-US" dirty="0" smtClean="0"/>
          </a:p>
          <a:p>
            <a:pPr marL="0" indent="0" algn="just">
              <a:buNone/>
            </a:pPr>
            <a:endParaRPr lang="fr-FR" sz="2600" dirty="0">
              <a:latin typeface="Arial" panose="020B0604020202020204" pitchFamily="34" charset="0"/>
              <a:cs typeface="Arial" panose="020B0604020202020204" pitchFamily="34" charset="0"/>
            </a:endParaRPr>
          </a:p>
          <a:p>
            <a:pPr marL="0" indent="0" algn="just">
              <a:buNone/>
            </a:pPr>
            <a:r>
              <a:rPr lang="fr-FR" sz="2400" b="1" dirty="0" smtClean="0">
                <a:solidFill>
                  <a:srgbClr val="002060"/>
                </a:solidFill>
                <a:latin typeface="Arial" panose="020B0604020202020204" pitchFamily="34" charset="0"/>
                <a:cs typeface="Arial" panose="020B0604020202020204" pitchFamily="34" charset="0"/>
              </a:rPr>
              <a:t>Il </a:t>
            </a:r>
            <a:r>
              <a:rPr lang="fr-FR" sz="2400" b="1" dirty="0">
                <a:solidFill>
                  <a:srgbClr val="002060"/>
                </a:solidFill>
                <a:latin typeface="Arial" panose="020B0604020202020204" pitchFamily="34" charset="0"/>
                <a:cs typeface="Arial" panose="020B0604020202020204" pitchFamily="34" charset="0"/>
              </a:rPr>
              <a:t>n'existe pas de remède à l'autisme, mais de nombreuses interventions peuvent améliorer la qualité de vie des personnes autistes :</a:t>
            </a:r>
          </a:p>
          <a:p>
            <a:pPr marL="0" indent="0" algn="just">
              <a:buNone/>
            </a:pPr>
            <a:endParaRPr lang="fr-FR" sz="2400" dirty="0" smtClean="0">
              <a:solidFill>
                <a:srgbClr val="002060"/>
              </a:solidFill>
              <a:latin typeface="Arial" panose="020B0604020202020204" pitchFamily="34" charset="0"/>
              <a:cs typeface="Arial" panose="020B0604020202020204" pitchFamily="34" charset="0"/>
            </a:endParaRPr>
          </a:p>
          <a:p>
            <a:pPr marL="0" indent="0" algn="just">
              <a:buNone/>
            </a:pPr>
            <a:r>
              <a:rPr lang="fr-FR" sz="2400" dirty="0" smtClean="0">
                <a:solidFill>
                  <a:srgbClr val="002060"/>
                </a:solidFill>
                <a:latin typeface="Arial" panose="020B0604020202020204" pitchFamily="34" charset="0"/>
                <a:cs typeface="Arial" panose="020B0604020202020204" pitchFamily="34" charset="0"/>
              </a:rPr>
              <a:t>•</a:t>
            </a:r>
            <a:r>
              <a:rPr lang="fr-FR" sz="2400" dirty="0">
                <a:solidFill>
                  <a:srgbClr val="002060"/>
                </a:solidFill>
                <a:latin typeface="Arial" panose="020B0604020202020204" pitchFamily="34" charset="0"/>
                <a:cs typeface="Arial" panose="020B0604020202020204" pitchFamily="34" charset="0"/>
              </a:rPr>
              <a:t>	Approches éducatives et comportementales (ABA, TEACCH) : visent à développer les compétences de communication, d'interaction sociale et d'autonomie.</a:t>
            </a:r>
          </a:p>
          <a:p>
            <a:pPr marL="0" indent="0" algn="just">
              <a:buNone/>
            </a:pPr>
            <a:r>
              <a:rPr lang="fr-FR" sz="2400" dirty="0">
                <a:solidFill>
                  <a:srgbClr val="002060"/>
                </a:solidFill>
                <a:latin typeface="Arial" panose="020B0604020202020204" pitchFamily="34" charset="0"/>
                <a:cs typeface="Arial" panose="020B0604020202020204" pitchFamily="34" charset="0"/>
              </a:rPr>
              <a:t>•	Orthophonie : travaille sur le langage, la communication et la parole.</a:t>
            </a:r>
          </a:p>
          <a:p>
            <a:pPr marL="0" indent="0" algn="just">
              <a:buNone/>
            </a:pPr>
            <a:r>
              <a:rPr lang="fr-FR" sz="2400" dirty="0">
                <a:solidFill>
                  <a:srgbClr val="002060"/>
                </a:solidFill>
                <a:latin typeface="Arial" panose="020B0604020202020204" pitchFamily="34" charset="0"/>
                <a:cs typeface="Arial" panose="020B0604020202020204" pitchFamily="34" charset="0"/>
              </a:rPr>
              <a:t>•	Ergothérapie : aide à développer la motricité fine et la coordination.</a:t>
            </a:r>
          </a:p>
          <a:p>
            <a:pPr marL="0" indent="0" algn="just">
              <a:buNone/>
            </a:pPr>
            <a:r>
              <a:rPr lang="fr-FR" sz="2400" dirty="0">
                <a:solidFill>
                  <a:srgbClr val="002060"/>
                </a:solidFill>
                <a:latin typeface="Arial" panose="020B0604020202020204" pitchFamily="34" charset="0"/>
                <a:cs typeface="Arial" panose="020B0604020202020204" pitchFamily="34" charset="0"/>
              </a:rPr>
              <a:t>•	Thérapies sensorielles : permettent de mieux gérer les hypersensibilités sensorielles.</a:t>
            </a:r>
          </a:p>
          <a:p>
            <a:pPr marL="0" indent="0" algn="just">
              <a:buNone/>
            </a:pPr>
            <a:endParaRPr lang="fr-FR" sz="2400" dirty="0" smtClean="0">
              <a:solidFill>
                <a:srgbClr val="002060"/>
              </a:solidFill>
              <a:latin typeface="Arial" panose="020B0604020202020204" pitchFamily="34" charset="0"/>
              <a:cs typeface="Arial" panose="020B0604020202020204" pitchFamily="34" charset="0"/>
            </a:endParaRPr>
          </a:p>
          <a:p>
            <a:pPr marL="0" indent="0" algn="just">
              <a:buNone/>
            </a:pPr>
            <a:r>
              <a:rPr lang="fr-FR" sz="2400" b="1" dirty="0" smtClean="0">
                <a:solidFill>
                  <a:srgbClr val="002060"/>
                </a:solidFill>
                <a:latin typeface="Arial" panose="020B0604020202020204" pitchFamily="34" charset="0"/>
                <a:cs typeface="Arial" panose="020B0604020202020204" pitchFamily="34" charset="0"/>
              </a:rPr>
              <a:t>L'accompagnement </a:t>
            </a:r>
            <a:r>
              <a:rPr lang="fr-FR" sz="2400" b="1" dirty="0">
                <a:solidFill>
                  <a:srgbClr val="002060"/>
                </a:solidFill>
                <a:latin typeface="Arial" panose="020B0604020202020204" pitchFamily="34" charset="0"/>
                <a:cs typeface="Arial" panose="020B0604020202020204" pitchFamily="34" charset="0"/>
              </a:rPr>
              <a:t>doit être individualisé en fonction des besoins spécifiques de chaque personne autiste.</a:t>
            </a:r>
          </a:p>
          <a:p>
            <a:endParaRPr lang="fr-FR" dirty="0"/>
          </a:p>
        </p:txBody>
      </p:sp>
    </p:spTree>
    <p:extLst>
      <p:ext uri="{BB962C8B-B14F-4D97-AF65-F5344CB8AC3E}">
        <p14:creationId xmlns:p14="http://schemas.microsoft.com/office/powerpoint/2010/main" val="181491167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normAutofit/>
          </a:bodyPr>
          <a:lstStyle/>
          <a:p>
            <a:pPr algn="ctr"/>
            <a:r>
              <a:rPr lang="en-US" sz="4000" b="1" dirty="0" smtClean="0">
                <a:solidFill>
                  <a:srgbClr val="00B0F0"/>
                </a:solidFill>
                <a:latin typeface="Arial" panose="020B0604020202020204" pitchFamily="34" charset="0"/>
                <a:cs typeface="Arial" panose="020B0604020202020204" pitchFamily="34" charset="0"/>
              </a:rPr>
              <a:t>FAVORISER L’INCLUSION</a:t>
            </a:r>
            <a:endParaRPr lang="fr-FR" sz="4000" b="1" dirty="0">
              <a:solidFill>
                <a:srgbClr val="00B0F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70000" lnSpcReduction="20000"/>
          </a:bodyPr>
          <a:lstStyle/>
          <a:p>
            <a:pPr marL="0" indent="0" algn="just">
              <a:buNone/>
            </a:pPr>
            <a:endParaRPr lang="fr-FR" sz="2400" dirty="0" smtClean="0">
              <a:solidFill>
                <a:srgbClr val="002060"/>
              </a:solidFill>
              <a:latin typeface="Arial" panose="020B0604020202020204" pitchFamily="34" charset="0"/>
              <a:cs typeface="Arial" panose="020B0604020202020204" pitchFamily="34" charset="0"/>
            </a:endParaRPr>
          </a:p>
          <a:p>
            <a:pPr marL="0" indent="0" algn="just">
              <a:buNone/>
            </a:pPr>
            <a:endParaRPr lang="fr-FR" sz="2400" dirty="0">
              <a:solidFill>
                <a:srgbClr val="002060"/>
              </a:solidFill>
              <a:latin typeface="Arial" panose="020B0604020202020204" pitchFamily="34" charset="0"/>
              <a:cs typeface="Arial" panose="020B0604020202020204" pitchFamily="34" charset="0"/>
            </a:endParaRPr>
          </a:p>
          <a:p>
            <a:pPr marL="0" indent="0" algn="just">
              <a:buNone/>
            </a:pPr>
            <a:r>
              <a:rPr lang="fr-FR" sz="2400" dirty="0" smtClean="0">
                <a:solidFill>
                  <a:srgbClr val="002060"/>
                </a:solidFill>
                <a:latin typeface="Arial" panose="020B0604020202020204" pitchFamily="34" charset="0"/>
                <a:cs typeface="Arial" panose="020B0604020202020204" pitchFamily="34" charset="0"/>
              </a:rPr>
              <a:t>L'inclusion </a:t>
            </a:r>
            <a:r>
              <a:rPr lang="fr-FR" sz="2400" dirty="0">
                <a:solidFill>
                  <a:srgbClr val="002060"/>
                </a:solidFill>
                <a:latin typeface="Arial" panose="020B0604020202020204" pitchFamily="34" charset="0"/>
                <a:cs typeface="Arial" panose="020B0604020202020204" pitchFamily="34" charset="0"/>
              </a:rPr>
              <a:t>des personnes autistes dans la société est primordiale. Voici quelques points clés </a:t>
            </a:r>
            <a:r>
              <a:rPr lang="fr-FR" sz="2400" dirty="0" smtClean="0">
                <a:solidFill>
                  <a:srgbClr val="002060"/>
                </a:solidFill>
                <a:latin typeface="Arial" panose="020B0604020202020204" pitchFamily="34" charset="0"/>
                <a:cs typeface="Arial" panose="020B0604020202020204" pitchFamily="34" charset="0"/>
              </a:rPr>
              <a:t>:</a:t>
            </a:r>
          </a:p>
          <a:p>
            <a:pPr marL="0" indent="0" algn="just">
              <a:buNone/>
            </a:pPr>
            <a:r>
              <a:rPr lang="fr-FR" sz="2400" dirty="0">
                <a:solidFill>
                  <a:srgbClr val="002060"/>
                </a:solidFill>
                <a:latin typeface="Arial" panose="020B0604020202020204" pitchFamily="34" charset="0"/>
                <a:cs typeface="Arial" panose="020B0604020202020204" pitchFamily="34" charset="0"/>
              </a:rPr>
              <a:t>•	Sensibilisation : Former les professionnels de l'éducation, de la santé et du grand public à l'autisme pour une meilleure compréhension.</a:t>
            </a:r>
          </a:p>
          <a:p>
            <a:pPr marL="0" indent="0" algn="just">
              <a:buNone/>
            </a:pPr>
            <a:r>
              <a:rPr lang="fr-FR" sz="2400" dirty="0">
                <a:solidFill>
                  <a:srgbClr val="002060"/>
                </a:solidFill>
                <a:latin typeface="Arial" panose="020B0604020202020204" pitchFamily="34" charset="0"/>
                <a:cs typeface="Arial" panose="020B0604020202020204" pitchFamily="34" charset="0"/>
              </a:rPr>
              <a:t>•	Accessibilité : Adapter les environnements (écoles, lieux publics) pour répondre aux besoins sensoriels des personnes autistes.</a:t>
            </a:r>
          </a:p>
          <a:p>
            <a:pPr marL="0" indent="0" algn="just">
              <a:buNone/>
            </a:pPr>
            <a:r>
              <a:rPr lang="fr-FR" sz="2400" dirty="0">
                <a:solidFill>
                  <a:srgbClr val="002060"/>
                </a:solidFill>
                <a:latin typeface="Arial" panose="020B0604020202020204" pitchFamily="34" charset="0"/>
                <a:cs typeface="Arial" panose="020B0604020202020204" pitchFamily="34" charset="0"/>
              </a:rPr>
              <a:t>•	Intégration scolaire : Mettre en place des accompagnements individualisés pour favoriser la réussite scolaire des enfants autistes.</a:t>
            </a:r>
          </a:p>
          <a:p>
            <a:pPr marL="0" indent="0" algn="just">
              <a:buNone/>
            </a:pPr>
            <a:r>
              <a:rPr lang="fr-FR" sz="2400" dirty="0">
                <a:solidFill>
                  <a:srgbClr val="002060"/>
                </a:solidFill>
                <a:latin typeface="Arial" panose="020B0604020202020204" pitchFamily="34" charset="0"/>
                <a:cs typeface="Arial" panose="020B0604020202020204" pitchFamily="34" charset="0"/>
              </a:rPr>
              <a:t>•	Emploi : Soutenir l'inclusion professionnelle des personnes autistes en adaptant les environnements de travail et en valorisant leurs compétences spécifiques.</a:t>
            </a:r>
          </a:p>
          <a:p>
            <a:pPr marL="0" indent="0" algn="just">
              <a:buNone/>
            </a:pPr>
            <a:r>
              <a:rPr lang="fr-FR" sz="2400" dirty="0">
                <a:solidFill>
                  <a:srgbClr val="002060"/>
                </a:solidFill>
                <a:latin typeface="Arial" panose="020B0604020202020204" pitchFamily="34" charset="0"/>
                <a:cs typeface="Arial" panose="020B0604020202020204" pitchFamily="34" charset="0"/>
              </a:rPr>
              <a:t>L'autisme fait partie de la neurodiversité. En comprenant mieux ce trouble et en favorisant l'inclusion, nous pouvons créer une société plus inclusive et bienveillante pour tous.</a:t>
            </a:r>
          </a:p>
          <a:p>
            <a:pPr marL="0" indent="0">
              <a:buNone/>
            </a:pPr>
            <a:endParaRPr lang="fr-FR" dirty="0"/>
          </a:p>
        </p:txBody>
      </p:sp>
    </p:spTree>
    <p:extLst>
      <p:ext uri="{BB962C8B-B14F-4D97-AF65-F5344CB8AC3E}">
        <p14:creationId xmlns:p14="http://schemas.microsoft.com/office/powerpoint/2010/main" val="42715156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Retrospect</Template>
  <TotalTime>272</TotalTime>
  <Words>291</Words>
  <Application>Microsoft Office PowerPoint</Application>
  <PresentationFormat>Grand écran</PresentationFormat>
  <Paragraphs>48</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Tw Cen MT</vt:lpstr>
      <vt:lpstr>Tw Cen MT Condensed</vt:lpstr>
      <vt:lpstr>Wingdings 3</vt:lpstr>
      <vt:lpstr>Integral</vt:lpstr>
      <vt:lpstr>Présentation PowerPoint</vt:lpstr>
      <vt:lpstr>Présentation PowerPoint</vt:lpstr>
      <vt:lpstr>Présentation PowerPoint</vt:lpstr>
      <vt:lpstr>AUTISME, TROUBLES ENVAHISSANTS DU DEVELOPPEMENT (TED), TROUBLES DU SPECTRE DE L’AUTISME (TSA), QUELLES DIFFERENCES?</vt:lpstr>
      <vt:lpstr>LES SYMPTOMES</vt:lpstr>
      <vt:lpstr>CAUSES</vt:lpstr>
      <vt:lpstr>DIAGNOSTIC</vt:lpstr>
      <vt:lpstr>ACCOMPAGNEMENT  DES  PERSONNES AUTISTES</vt:lpstr>
      <vt:lpstr>FAVORISER L’INCLUSION</vt:lpstr>
      <vt:lpstr>   MERCI POR VOTRE ATTENTION MAYA NASSAR  INFIRMIERE SCOLAIRE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AUTISME</dc:title>
  <dc:creator>user</dc:creator>
  <cp:lastModifiedBy>infirmerie</cp:lastModifiedBy>
  <cp:revision>13</cp:revision>
  <dcterms:created xsi:type="dcterms:W3CDTF">2024-03-29T15:21:32Z</dcterms:created>
  <dcterms:modified xsi:type="dcterms:W3CDTF">2024-04-01T10:50:05Z</dcterms:modified>
</cp:coreProperties>
</file>